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68"/>
  </p:notesMasterIdLst>
  <p:sldIdLst>
    <p:sldId id="262" r:id="rId5"/>
    <p:sldId id="325" r:id="rId6"/>
    <p:sldId id="258" r:id="rId7"/>
    <p:sldId id="318" r:id="rId8"/>
    <p:sldId id="319" r:id="rId9"/>
    <p:sldId id="320" r:id="rId10"/>
    <p:sldId id="321" r:id="rId11"/>
    <p:sldId id="322" r:id="rId12"/>
    <p:sldId id="335" r:id="rId13"/>
    <p:sldId id="334" r:id="rId14"/>
    <p:sldId id="333" r:id="rId15"/>
    <p:sldId id="374" r:id="rId16"/>
    <p:sldId id="375" r:id="rId17"/>
    <p:sldId id="323" r:id="rId18"/>
    <p:sldId id="341" r:id="rId19"/>
    <p:sldId id="326" r:id="rId20"/>
    <p:sldId id="376" r:id="rId21"/>
    <p:sldId id="377" r:id="rId22"/>
    <p:sldId id="324" r:id="rId23"/>
    <p:sldId id="344" r:id="rId24"/>
    <p:sldId id="345" r:id="rId25"/>
    <p:sldId id="346" r:id="rId26"/>
    <p:sldId id="347" r:id="rId27"/>
    <p:sldId id="348" r:id="rId28"/>
    <p:sldId id="354" r:id="rId29"/>
    <p:sldId id="349" r:id="rId30"/>
    <p:sldId id="352" r:id="rId31"/>
    <p:sldId id="350" r:id="rId32"/>
    <p:sldId id="351" r:id="rId33"/>
    <p:sldId id="342" r:id="rId34"/>
    <p:sldId id="329" r:id="rId35"/>
    <p:sldId id="330" r:id="rId36"/>
    <p:sldId id="331" r:id="rId37"/>
    <p:sldId id="332" r:id="rId38"/>
    <p:sldId id="353" r:id="rId39"/>
    <p:sldId id="355" r:id="rId40"/>
    <p:sldId id="356" r:id="rId41"/>
    <p:sldId id="357" r:id="rId42"/>
    <p:sldId id="358" r:id="rId43"/>
    <p:sldId id="359" r:id="rId44"/>
    <p:sldId id="361" r:id="rId45"/>
    <p:sldId id="360" r:id="rId46"/>
    <p:sldId id="362" r:id="rId47"/>
    <p:sldId id="363" r:id="rId48"/>
    <p:sldId id="364" r:id="rId49"/>
    <p:sldId id="343" r:id="rId50"/>
    <p:sldId id="336" r:id="rId51"/>
    <p:sldId id="337" r:id="rId52"/>
    <p:sldId id="338" r:id="rId53"/>
    <p:sldId id="339" r:id="rId54"/>
    <p:sldId id="340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287" r:id="rId65"/>
    <p:sldId id="317" r:id="rId66"/>
    <p:sldId id="299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8A9"/>
    <a:srgbClr val="216498"/>
    <a:srgbClr val="0B2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74406-D9F3-45CE-B861-58FE1B6F6ACE}" v="11" dt="2024-04-30T10:35:21.289"/>
    <p1510:client id="{A7FF0B01-12A8-AAE3-DFA2-6461F9AF8911}" v="6" dt="2024-04-30T12:23:30.850"/>
    <p1510:client id="{DD5510C8-D4C0-6774-F627-5DA6BCFDA421}" v="76" dt="2024-04-30T12:28:16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4b5db32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4b5db32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4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8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57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08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2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81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319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54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67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4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1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8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95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419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32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36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31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745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43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331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64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6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835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39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99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312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593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762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89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369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21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968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13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70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344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57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696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97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08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988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975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669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64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7513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4969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517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64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62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24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373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975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16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360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8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68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1450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9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9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68b5e5c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68b5e5c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rin.eu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i.org/10.5281/zenodo.811440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upskillsproject.eu/project/standards_repositories/" TargetMode="External"/><Relationship Id="rId10" Type="http://schemas.openxmlformats.org/officeDocument/2006/relationships/hyperlink" Target="https://upskillsproject.eu/project/text_processing/" TargetMode="External"/><Relationship Id="rId4" Type="http://schemas.openxmlformats.org/officeDocument/2006/relationships/hyperlink" Target="https://upskillsproject.eu/" TargetMode="External"/><Relationship Id="rId9" Type="http://schemas.openxmlformats.org/officeDocument/2006/relationships/hyperlink" Target="https://creativecommons.org/licenses/by/2.0/deed.e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im.unisi.it/dl/resource/615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clarin.eu/content/clarin-cafe" TargetMode="External"/><Relationship Id="rId4" Type="http://schemas.openxmlformats.org/officeDocument/2006/relationships/hyperlink" Target="https://www.clarin.eu/content/clarin-newsflash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formazione@clarin-it.it" TargetMode="External"/><Relationship Id="rId4" Type="http://schemas.openxmlformats.org/officeDocument/2006/relationships/hyperlink" Target="mailto:giulia.pedonese@ilc.cnr.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 idx="4294967295"/>
          </p:nvPr>
        </p:nvSpPr>
        <p:spPr>
          <a:xfrm>
            <a:off x="395207" y="2052607"/>
            <a:ext cx="8366759" cy="654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GB" sz="3200" b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  <a:t>CLARIN: Lavorare con Risorse XML/TEI </a:t>
            </a:r>
            <a:br>
              <a:rPr lang="en-GB" sz="3200" b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</a:br>
            <a:r>
              <a:rPr lang="en-GB" sz="3200" b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  <a:t>mediante XPath, XSLT, XQuery</a:t>
            </a:r>
            <a:endParaRPr lang="it-IT" err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5087639" y="3602634"/>
            <a:ext cx="3391680" cy="65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it-IT" sz="2000">
                <a:solidFill>
                  <a:srgbClr val="216498"/>
                </a:solidFill>
                <a:latin typeface="+mn-lt"/>
                <a:ea typeface="Source Sans Pro"/>
                <a:cs typeface="Source Sans Pro"/>
                <a:sym typeface="Source Sans Pro"/>
              </a:rPr>
              <a:t>Angelo Mario Del Grosso</a:t>
            </a:r>
            <a:br>
              <a:rPr lang="it-IT" sz="2000">
                <a:solidFill>
                  <a:srgbClr val="216498"/>
                </a:solidFill>
                <a:latin typeface="+mn-lt"/>
                <a:ea typeface="Source Sans Pro"/>
                <a:cs typeface="Source Sans Pro"/>
                <a:sym typeface="Source Sans Pro"/>
              </a:rPr>
            </a:br>
            <a:r>
              <a:rPr lang="it-IT" sz="2000">
                <a:solidFill>
                  <a:srgbClr val="216498"/>
                </a:solidFill>
                <a:latin typeface="+mn-lt"/>
                <a:ea typeface="Source Sans Pro"/>
                <a:cs typeface="Source Sans Pro"/>
                <a:sym typeface="Source Sans Pro"/>
              </a:rPr>
              <a:t>2 maggio 2024</a:t>
            </a:r>
            <a:endParaRPr lang="en-GB" sz="1600">
              <a:solidFill>
                <a:srgbClr val="216498"/>
              </a:solidFill>
              <a:latin typeface="+mn-lt"/>
              <a:ea typeface="Source Sans Pro"/>
              <a:cs typeface="Source Sans Pro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2E95018-7B8F-E007-0804-AE7780FD7BA0}"/>
              </a:ext>
            </a:extLst>
          </p:cNvPr>
          <p:cNvSpPr txBox="1">
            <a:spLocks/>
          </p:cNvSpPr>
          <p:nvPr/>
        </p:nvSpPr>
        <p:spPr>
          <a:xfrm>
            <a:off x="780335" y="2717555"/>
            <a:ext cx="7583331" cy="85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i="1">
                <a:solidFill>
                  <a:srgbClr val="216498"/>
                </a:solidFill>
                <a:latin typeface="+mj-lt"/>
                <a:ea typeface="Source Sans Pro"/>
                <a:cs typeface="Source Sans Pro"/>
              </a:rPr>
              <a:t>Alcuni casi d’uso per l’elaborazione, la visualizzazione e la manipolazione di risorse TEI-compliant</a:t>
            </a:r>
            <a:endParaRPr lang="en-GB" sz="2000" i="1">
              <a:solidFill>
                <a:srgbClr val="216498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DE361AC-4F47-4CF7-9C33-B3A1F0A73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35" r="-94" b="18701"/>
          <a:stretch/>
        </p:blipFill>
        <p:spPr>
          <a:xfrm>
            <a:off x="-56493" y="95795"/>
            <a:ext cx="9270162" cy="827314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3EB2F952-6BC3-A924-A1FC-5F836982D9C0}"/>
              </a:ext>
            </a:extLst>
          </p:cNvPr>
          <p:cNvGrpSpPr/>
          <p:nvPr/>
        </p:nvGrpSpPr>
        <p:grpSpPr>
          <a:xfrm>
            <a:off x="3448137" y="4129504"/>
            <a:ext cx="2260902" cy="738319"/>
            <a:chOff x="1309082" y="4243804"/>
            <a:chExt cx="2260902" cy="73831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AC90334-FF11-C3DC-CD0A-35B04436F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93" r="21831"/>
            <a:stretch/>
          </p:blipFill>
          <p:spPr>
            <a:xfrm>
              <a:off x="1309082" y="4243804"/>
              <a:ext cx="789684" cy="738319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046090B-E027-C3FA-6FAC-B017AE4C8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418"/>
            <a:stretch/>
          </p:blipFill>
          <p:spPr>
            <a:xfrm>
              <a:off x="2167990" y="4615551"/>
              <a:ext cx="1401994" cy="279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4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XDM Data Model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A7D21A9-AFBA-699D-C360-AA33CC8EA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1" y="0"/>
            <a:ext cx="8564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450665" y="311674"/>
            <a:ext cx="6214351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Modello ad Albero (etichettato, ordinato)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diagramma, schizzo, Piano&#10;&#10;Descrizione generata automaticamente">
            <a:extLst>
              <a:ext uri="{FF2B5EF4-FFF2-40B4-BE49-F238E27FC236}">
                <a16:creationId xmlns:a16="http://schemas.microsoft.com/office/drawing/2014/main" id="{5FA504A5-3D63-86DD-B16F-633739CE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451" y="845877"/>
            <a:ext cx="6063098" cy="4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450665" y="311674"/>
            <a:ext cx="6214351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XML Data Model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E87D7C62-C286-7799-E271-599F61440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36" y="985714"/>
            <a:ext cx="7375528" cy="40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450665" y="311674"/>
            <a:ext cx="6214351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XML Processor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EF28FBE-C13E-940A-18D7-573F2B70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2" y="888163"/>
            <a:ext cx="8092919" cy="39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XPath</a:t>
            </a: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per usare voyant-tools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XQuery</a:t>
            </a: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MQDQ in eXist-db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XSLT</a:t>
            </a: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per FAIRificazione </a:t>
            </a:r>
            <a:r>
              <a:rPr lang="es-ES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su CLI, oXygen ed eXist-db</a:t>
            </a: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250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 b="1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XQuery MQDQ in eXist-db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XSLT per FAIRificazione </a:t>
            </a:r>
            <a:r>
              <a:rPr lang="es-ES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su CLI, oXygen ed eXist-db</a:t>
            </a: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4645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8F9DB65-904D-092B-09B8-098EE28A6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01" y="203874"/>
            <a:ext cx="8297606" cy="454000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6D1D49-3F1F-7343-75F6-FF701E8B3661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4363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115985AD-EE54-7FBD-C4DF-28048B4B6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93"/>
          <a:stretch/>
        </p:blipFill>
        <p:spPr>
          <a:xfrm>
            <a:off x="1299410" y="17189"/>
            <a:ext cx="6561891" cy="48710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BE7F65-DF36-5AA9-96BB-BC2F9BFE4249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280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menu, schermata, documento&#10;&#10;Descrizione generata automaticamente">
            <a:extLst>
              <a:ext uri="{FF2B5EF4-FFF2-40B4-BE49-F238E27FC236}">
                <a16:creationId xmlns:a16="http://schemas.microsoft.com/office/drawing/2014/main" id="{8BFFF6EE-FCD6-0E00-6AA4-41A1BAB9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30" y="0"/>
            <a:ext cx="6633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4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XPATH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331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Tool: Voyant-tools (Visualizzazione e Textal Analysis)</a:t>
            </a:r>
          </a:p>
          <a:p>
            <a:pPr marL="171450" lvl="4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Risorsa: Vergilius eclogae (MQDQ)</a:t>
            </a:r>
          </a:p>
          <a:p>
            <a:pPr marL="171450" lvl="4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Linguaggio: XPath</a:t>
            </a:r>
          </a:p>
          <a:p>
            <a:pPr marL="171450" lvl="7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//titleStmt/title/title[not(@type="short")]</a:t>
            </a:r>
          </a:p>
          <a:p>
            <a:pPr marL="171450" lvl="3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//titleStmt/author/persName</a:t>
            </a:r>
          </a:p>
          <a:p>
            <a:pPr marL="171450" lvl="3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/TEI/text/body/div1[@type="section"]</a:t>
            </a:r>
          </a:p>
          <a:p>
            <a:pPr marL="171450" lvl="3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//head/title</a:t>
            </a:r>
          </a:p>
          <a:p>
            <a:pPr marL="171450" lvl="3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concat("ecloga “, //head/title/text())</a:t>
            </a:r>
          </a:p>
          <a:p>
            <a:pPr marL="171450" lvl="3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Riordino documents</a:t>
            </a: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03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Introduzione Personale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A4B9C399-2BA0-4AF2-13E2-B0D94A725717}"/>
              </a:ext>
            </a:extLst>
          </p:cNvPr>
          <p:cNvSpPr txBox="1"/>
          <p:nvPr/>
        </p:nvSpPr>
        <p:spPr>
          <a:xfrm>
            <a:off x="653548" y="2895372"/>
            <a:ext cx="7836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Interessi di ricerca in </a:t>
            </a:r>
            <a:r>
              <a:rPr lang="it" sz="1600" b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filologia collaborativa digitale/computazionale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 dedicati alla </a:t>
            </a:r>
            <a:r>
              <a:rPr lang="it" sz="1600" i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produzione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it" sz="1600" i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rappresentazione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it" sz="1600" i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elaborazione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it" sz="1600" i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fruizione 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e </a:t>
            </a:r>
            <a:r>
              <a:rPr lang="it" sz="1600" i="1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interrogazione </a:t>
            </a:r>
            <a:r>
              <a:rPr lang="it" sz="1600">
                <a:solidFill>
                  <a:srgbClr val="495365"/>
                </a:solidFill>
                <a:latin typeface="+mj-lt"/>
                <a:ea typeface="Roboto"/>
                <a:cs typeface="Roboto"/>
                <a:sym typeface="Roboto"/>
              </a:rPr>
              <a:t>di testi storico-letterari e di interesse umanistico.</a:t>
            </a:r>
            <a:endParaRPr sz="1600">
              <a:solidFill>
                <a:srgbClr val="495365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72DBEED7-9903-C29F-080B-4274C0EB4203}"/>
              </a:ext>
            </a:extLst>
          </p:cNvPr>
          <p:cNvSpPr txBox="1"/>
          <p:nvPr/>
        </p:nvSpPr>
        <p:spPr>
          <a:xfrm>
            <a:off x="1190398" y="1038250"/>
            <a:ext cx="6763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>
                <a:latin typeface="Roboto"/>
                <a:ea typeface="Roboto"/>
                <a:cs typeface="Roboto"/>
                <a:sym typeface="Roboto"/>
              </a:rPr>
              <a:t>Cnr-Istituto di Linguistica Computazionale “Antonio Zampolli”</a:t>
            </a:r>
            <a:endParaRPr sz="1900" b="1" i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67;p14">
            <a:extLst>
              <a:ext uri="{FF2B5EF4-FFF2-40B4-BE49-F238E27FC236}">
                <a16:creationId xmlns:a16="http://schemas.microsoft.com/office/drawing/2014/main" id="{093151B5-9C89-64CB-AB56-37317125F2A9}"/>
              </a:ext>
            </a:extLst>
          </p:cNvPr>
          <p:cNvGrpSpPr/>
          <p:nvPr/>
        </p:nvGrpSpPr>
        <p:grpSpPr>
          <a:xfrm>
            <a:off x="1844024" y="1532500"/>
            <a:ext cx="5455949" cy="1074775"/>
            <a:chOff x="1310625" y="1532500"/>
            <a:chExt cx="5455949" cy="1074775"/>
          </a:xfrm>
        </p:grpSpPr>
        <p:pic>
          <p:nvPicPr>
            <p:cNvPr id="7" name="Google Shape;68;p14">
              <a:extLst>
                <a:ext uri="{FF2B5EF4-FFF2-40B4-BE49-F238E27FC236}">
                  <a16:creationId xmlns:a16="http://schemas.microsoft.com/office/drawing/2014/main" id="{EC076540-CF7A-D517-2BFA-9FD3988E835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63916" y="1649212"/>
              <a:ext cx="2702659" cy="841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9;p14">
              <a:extLst>
                <a:ext uri="{FF2B5EF4-FFF2-40B4-BE49-F238E27FC236}">
                  <a16:creationId xmlns:a16="http://schemas.microsoft.com/office/drawing/2014/main" id="{1BDB8CDD-7208-11BA-29F5-6AEA3434BB9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10625" y="1532500"/>
              <a:ext cx="1837481" cy="107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6AB03656-0C6F-9CCB-D58D-3D4A8A5831DE}"/>
              </a:ext>
            </a:extLst>
          </p:cNvPr>
          <p:cNvSpPr txBox="1"/>
          <p:nvPr/>
        </p:nvSpPr>
        <p:spPr>
          <a:xfrm>
            <a:off x="1678048" y="4480629"/>
            <a:ext cx="578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i="1">
                <a:solidFill>
                  <a:schemeClr val="dk2"/>
                </a:solidFill>
              </a:rPr>
              <a:t>Angelo Mario Del Grosso : angelo.delgrosso@ilc.cnr.it</a:t>
            </a:r>
            <a:endParaRPr sz="1600" i="1">
              <a:solidFill>
                <a:schemeClr val="dk2"/>
              </a:solidFill>
            </a:endParaRPr>
          </a:p>
        </p:txBody>
      </p:sp>
      <p:pic>
        <p:nvPicPr>
          <p:cNvPr id="10" name="Google Shape;71;p14">
            <a:extLst>
              <a:ext uri="{FF2B5EF4-FFF2-40B4-BE49-F238E27FC236}">
                <a16:creationId xmlns:a16="http://schemas.microsoft.com/office/drawing/2014/main" id="{F0B4EDFA-AD28-A363-DC9F-476AF3B380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1914" y="30494"/>
            <a:ext cx="1378372" cy="1661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41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22677F8-070A-CD04-2220-0A23A0240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680" y="0"/>
            <a:ext cx="6382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9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7F9CAE4-2E01-A983-8FC8-AC11A8C2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29" y="0"/>
            <a:ext cx="69625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63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6F7F001B-CB08-C88B-7C3E-594A5240A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30" y="0"/>
            <a:ext cx="60823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Carattere, Pagina Web&#10;&#10;Descrizione generata automaticamente">
            <a:extLst>
              <a:ext uri="{FF2B5EF4-FFF2-40B4-BE49-F238E27FC236}">
                <a16:creationId xmlns:a16="http://schemas.microsoft.com/office/drawing/2014/main" id="{4F404FEE-57DF-DB0B-B89E-DD58C26C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86" y="0"/>
            <a:ext cx="73556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diagramma&#10;&#10;Descrizione generata automaticamente">
            <a:extLst>
              <a:ext uri="{FF2B5EF4-FFF2-40B4-BE49-F238E27FC236}">
                <a16:creationId xmlns:a16="http://schemas.microsoft.com/office/drawing/2014/main" id="{D4CECAAF-B9A1-7F05-AEDA-6D28D3A40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65"/>
            <a:ext cx="9144000" cy="51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96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941D7B0-0CD3-0587-5392-34F1DF73A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702" y="0"/>
            <a:ext cx="5572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07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Carattere, Pagina Web&#10;&#10;Descrizione generata automaticamente">
            <a:extLst>
              <a:ext uri="{FF2B5EF4-FFF2-40B4-BE49-F238E27FC236}">
                <a16:creationId xmlns:a16="http://schemas.microsoft.com/office/drawing/2014/main" id="{02942167-0656-963F-79A6-F798A649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176" y="0"/>
            <a:ext cx="61176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6E5318A7-D9A3-109F-2E51-A1941DCA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922" y="0"/>
            <a:ext cx="56721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5D275EEE-228A-F663-DAF4-8D1E571B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5" y="0"/>
            <a:ext cx="88766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software, diagramma&#10;&#10;Descrizione generata automaticamente">
            <a:extLst>
              <a:ext uri="{FF2B5EF4-FFF2-40B4-BE49-F238E27FC236}">
                <a16:creationId xmlns:a16="http://schemas.microsoft.com/office/drawing/2014/main" id="{8DFA468E-2E2A-3073-DAAE-768D7041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 panose="020B0503030403020204" pitchFamily="34" charset="0"/>
                <a:cs typeface="Source Sans Pro"/>
                <a:sym typeface="Source Sans Pro"/>
              </a:rPr>
              <a:t>Fonti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it-IT" sz="14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Questa presentazione è il risultato dell'adattamento delle seguenti fonti:</a:t>
            </a:r>
          </a:p>
          <a:p>
            <a:pPr algn="l">
              <a:lnSpc>
                <a:spcPct val="150000"/>
              </a:lnSpc>
            </a:pPr>
            <a:endParaRPr lang="it-IT" sz="1400">
              <a:solidFill>
                <a:srgbClr val="216498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van </a:t>
            </a:r>
            <a:r>
              <a:rPr lang="it-IT" sz="1200" err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der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 Lek, </a:t>
            </a:r>
            <a:r>
              <a:rPr lang="it-IT" sz="1200" err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Iulianna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; </a:t>
            </a:r>
            <a:r>
              <a:rPr lang="it-IT" sz="1200" err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Fišer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, </a:t>
            </a:r>
            <a:r>
              <a:rPr lang="it-IT" sz="1200" err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Darja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. (2023). </a:t>
            </a:r>
            <a:r>
              <a:rPr lang="it-IT" sz="1200" i="1" err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Introduction</a:t>
            </a:r>
            <a:r>
              <a:rPr lang="it-IT" sz="1200" i="1">
                <a:solidFill>
                  <a:srgbClr val="212529"/>
                </a:solidFill>
                <a:latin typeface="+mn-lt"/>
                <a:ea typeface="+mn-lt"/>
                <a:cs typeface="+mn-lt"/>
              </a:rPr>
              <a:t> to Language Data: Standards and Repositories. 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In </a:t>
            </a:r>
            <a:r>
              <a:rPr lang="it-IT" sz="1200" u="sng">
                <a:solidFill>
                  <a:srgbClr val="1768A9"/>
                </a:solidFill>
                <a:latin typeface="+mn-lt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UPSKILLS</a:t>
            </a:r>
            <a:r>
              <a:rPr lang="it-IT" sz="1200">
                <a:solidFill>
                  <a:srgbClr val="212529"/>
                </a:solidFill>
                <a:latin typeface="+mn-lt"/>
                <a:ea typeface="+mn-lt"/>
                <a:cs typeface="+mn-lt"/>
              </a:rPr>
              <a:t> Learning Content. </a:t>
            </a:r>
            <a:r>
              <a:rPr lang="it-IT" sz="1200" u="sng">
                <a:solidFill>
                  <a:srgbClr val="1768A9"/>
                </a:solidFill>
                <a:latin typeface="+mn-lt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https://upskillsproject.eu/project/</a:t>
            </a:r>
            <a:r>
              <a:rPr lang="it-IT" sz="1200" u="sng" err="1">
                <a:solidFill>
                  <a:srgbClr val="1768A9"/>
                </a:solidFill>
                <a:latin typeface="+mn-lt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standards_repositories</a:t>
            </a:r>
            <a:r>
              <a:rPr lang="it-IT" sz="1200" u="sng">
                <a:solidFill>
                  <a:srgbClr val="1768A9"/>
                </a:solidFill>
                <a:latin typeface="+mn-lt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+mn-lt"/>
              </a:rPr>
              <a:t>. </a:t>
            </a:r>
            <a:r>
              <a:rPr lang="it-IT" sz="1200" u="sng">
                <a:solidFill>
                  <a:srgbClr val="1768A9"/>
                </a:solidFill>
                <a:latin typeface="+mn-lt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4.0.</a:t>
            </a:r>
            <a:endParaRPr lang="it-IT" sz="1200" u="sng">
              <a:solidFill>
                <a:srgbClr val="1768A9"/>
              </a:solidFill>
              <a:latin typeface="+mn-lt"/>
              <a:ea typeface="+mn-lt"/>
              <a:cs typeface="+mn-lt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it-IT" sz="1200">
              <a:solidFill>
                <a:srgbClr val="212529"/>
              </a:solidFill>
              <a:latin typeface="+mn-lt"/>
              <a:ea typeface="+mn-lt"/>
              <a:cs typeface="+mn-lt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van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der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Lek, I.,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Fišer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, D.,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Samardzic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, T.,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Simonovic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, M.,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Assimakopoulos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, S., Bernardini, S.,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Milicevic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Petrovic, M., &amp; Puskas, G. (2023).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Integrating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research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infrastructures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into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teaching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: </a:t>
            </a:r>
            <a:r>
              <a:rPr lang="it-IT" sz="12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Recommendations</a:t>
            </a:r>
            <a:r>
              <a:rPr lang="it-IT" sz="12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and best practices (Versione 2) 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https://doi.org/10.5281/zenodo.8114407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Calibri"/>
              </a:rPr>
              <a:t>. 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4.0.</a:t>
            </a:r>
            <a:endParaRPr lang="it-IT" sz="1200">
              <a:solidFill>
                <a:srgbClr val="1768A9"/>
              </a:solidFill>
              <a:latin typeface="+mn-lt"/>
              <a:ea typeface="+mn-lt"/>
              <a:cs typeface="Arial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it-IT" sz="1200">
              <a:latin typeface="+mn-lt"/>
              <a:ea typeface="Calibri"/>
              <a:cs typeface="Calibri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it-IT" sz="1200">
                <a:latin typeface="+mn-lt"/>
                <a:ea typeface="Calibri"/>
                <a:cs typeface="Calibri"/>
              </a:rPr>
              <a:t>CLARIN ERIC Official Website: 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https://www.clarin.eu/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+mn-lt"/>
              </a:rPr>
              <a:t> . </a:t>
            </a:r>
            <a:r>
              <a:rPr lang="it-IT" sz="1200">
                <a:solidFill>
                  <a:srgbClr val="1768A9"/>
                </a:solidFill>
                <a:latin typeface="+mn-lt"/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</a:t>
            </a:r>
            <a:endParaRPr lang="it-IT" sz="1200">
              <a:solidFill>
                <a:srgbClr val="1768A9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9C15F0-9915-258A-184F-49943867CF3F}"/>
              </a:ext>
            </a:extLst>
          </p:cNvPr>
          <p:cNvSpPr txBox="1"/>
          <p:nvPr/>
        </p:nvSpPr>
        <p:spPr>
          <a:xfrm>
            <a:off x="1907864" y="42462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10"/>
              </a:rPr>
              <a:t>Processing Texts and Corpora | UpSkills Project</a:t>
            </a:r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XQuery MQDQ in eXist-db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 b="1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XSLT per FAIRificazione </a:t>
            </a:r>
            <a:r>
              <a:rPr lang="es-ES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su CLI, oXygen ed eXist-db</a:t>
            </a: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085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50E5991-4538-18BF-8439-76739E87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5" y="985714"/>
            <a:ext cx="8429364" cy="38320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B801AD-9876-5F38-8D90-ECC3422F6D53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1897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B5F56C1-20F2-D548-1192-A96A0219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3" y="985714"/>
            <a:ext cx="8482552" cy="38220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EC991A-42EE-89B9-440B-7B6D910A0A6B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79586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96CEB4A-C9FE-8D41-88F6-4EA7B719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40" y="916962"/>
            <a:ext cx="8208879" cy="398869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F0A4C5-1E41-C7DD-4A2D-B8FE9911474F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6280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331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Tool: Text Tonsorium (Lemmatizzazione e Analisi Linguistica)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Risorsa: Vergilius eclogae (MQDQ)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Software: eXist-db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Linguaggio: Xquery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5 esempi di interrogazione e restituzione</a:t>
            </a:r>
          </a:p>
        </p:txBody>
      </p:sp>
    </p:spTree>
    <p:extLst>
      <p:ext uri="{BB962C8B-B14F-4D97-AF65-F5344CB8AC3E}">
        <p14:creationId xmlns:p14="http://schemas.microsoft.com/office/powerpoint/2010/main" val="322189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3CED76C-AD6E-39AF-6215-84858AD88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99" y="0"/>
            <a:ext cx="62446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6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1DD7E0B6-72A4-5821-A812-1C4D9DC3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82" y="441582"/>
            <a:ext cx="8607318" cy="45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42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87CD6D7-D713-416A-C081-2A770AD3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0"/>
            <a:ext cx="77946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7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42F7809-E242-40B5-15A4-9075E374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57" y="0"/>
            <a:ext cx="80744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17309D4-6BDB-105D-990E-AB6502D3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5" y="0"/>
            <a:ext cx="8781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err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Indice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34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Introduzione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Linguaggi: XML-TEI, XPath, XSLT, XQuery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Risorse: ALIM, MQDQ, digilibLT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CLARIN Tools (Switchboard), Voyant Tools, Text Tonsorium, UDPipe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Software: Vosual Studio Code, Saxon, oXygen, eXist-db   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Caso d’uso: Visualizzare Risorse TEI (XPath)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Caso d’uso: Analizzare ed Estrarre Dati annotati da Risorse TEI (XQuery)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Caso d’uso: Raffinare Risorse TEI per FAIRificazione (XSLT)</a:t>
            </a:r>
          </a:p>
        </p:txBody>
      </p:sp>
    </p:spTree>
    <p:extLst>
      <p:ext uri="{BB962C8B-B14F-4D97-AF65-F5344CB8AC3E}">
        <p14:creationId xmlns:p14="http://schemas.microsoft.com/office/powerpoint/2010/main" val="1190662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46290A5-696D-D6F9-C6C1-2C4CA5C1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82" y="143035"/>
            <a:ext cx="8607318" cy="42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B563EAFB-D35C-04E4-DF3C-75ED92865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96" y="224586"/>
            <a:ext cx="6790008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7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37CDAB74-6379-E4C5-5C0E-E8069671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359" y="0"/>
            <a:ext cx="5033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08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17E26CA0-8B1A-4BED-834F-73FC3630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9" y="0"/>
            <a:ext cx="61722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49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734DF98D-B637-16C3-721C-8C7FE798E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2" y="567516"/>
            <a:ext cx="779593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25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 XQuery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8851CF85-4010-C1C0-23AD-2DCB9362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021" y="0"/>
            <a:ext cx="55099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0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 Esercizio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XPath per usare voyant-tools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XQuery MQDQ in eXist-db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XSLT per FAIRificazione su CLI, oXygen ed eXist-db</a:t>
            </a: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5074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E50ACEB-B41D-CFAB-0405-4EC5A05FF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2363"/>
          <a:stretch/>
        </p:blipFill>
        <p:spPr>
          <a:xfrm>
            <a:off x="1232151" y="116879"/>
            <a:ext cx="6191343" cy="4696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606A1A-39C3-B3E4-DE01-DC8C4D6B7D21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79742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FD38B2B-5E87-768C-843C-9FFAFCBA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13" y="1057311"/>
            <a:ext cx="7978831" cy="348264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A3B910-86B2-32CF-F30A-AE9C1447B7EF}"/>
              </a:ext>
            </a:extLst>
          </p:cNvPr>
          <p:cNvSpPr txBox="1"/>
          <p:nvPr/>
        </p:nvSpPr>
        <p:spPr>
          <a:xfrm>
            <a:off x="1299411" y="4845853"/>
            <a:ext cx="654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/>
              <a:t>Immagine dal libro: New Perspectives on XML,</a:t>
            </a:r>
            <a:r>
              <a:rPr lang="en-US" sz="1200" i="1"/>
              <a:t> Patrick Carey, Sasha Vodnik, 2014</a:t>
            </a:r>
            <a:r>
              <a:rPr lang="it-IT" sz="12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6483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8" name="Immagine 7" descr="Immagine che contiene testo, menu, documento&#10;&#10;Descrizione generata automaticamente">
            <a:extLst>
              <a:ext uri="{FF2B5EF4-FFF2-40B4-BE49-F238E27FC236}">
                <a16:creationId xmlns:a16="http://schemas.microsoft.com/office/drawing/2014/main" id="{CDB4600D-9D48-14F7-3CF2-EA6FAE7D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3" y="0"/>
            <a:ext cx="88034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Introduzione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8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Risorse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8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14916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380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Risorsa: De vulgari eloquentia (ALIM): </a:t>
            </a: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  <a:hlinkClick r:id="rId4"/>
              </a:rPr>
              <a:t>https://alim.unisi.it/dl/resource/615</a:t>
            </a: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Software: Saxon jar, oXygen, eXist-db 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Linguaggio: XSLT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Esempi: aggiungere statement di responsabilità in editionStmt e licenza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2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&lt;editionStmt&gt;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&lt;edition n="CLARIN"&gt;CLARIN edition&lt;/edition&gt;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&lt;respStmt&gt;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 &lt;resp&gt;Adapted by &lt;/resp&gt;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 &lt;name&gt;Angelo Mario Del Grosso&lt;/name&gt;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&lt;/respStmt&gt;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it-IT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&lt;/editionStmt&gt;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4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2031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385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Risorsa: De vulgari eloquentia (ALIM): https://alim.unisi.it/dl/resource/615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Software: Saxon jar, oXygen, eXist-db 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Linguaggio: XSLT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Esempi: aggiungere statement di responsabilità in editionStmt e licenza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  <a:hlinkClick r:id="rId4"/>
              </a:rPr>
              <a:t>https://creativecommons.org/licenses/by-nc/4.0/</a:t>
            </a:r>
            <a:endParaRPr lang="it-IT" sz="14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ct val="150000"/>
              </a:lnSpc>
              <a:buSzPct val="100000"/>
            </a:pPr>
            <a:endParaRPr lang="it-IT" sz="14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&lt;availability&gt;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&lt;licence target="https://creativecommons.org/licenses/by-nc/4.0/"&gt;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 &lt;p&gt;The Creative Commons Attribution-NonCommercial 4.0 International (CC BY-NC 4.0) Licence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     applies to this document.&lt;/p&gt;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&lt;/licence&gt;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&lt;/availability&gt;</a:t>
            </a:r>
            <a:endParaRPr lang="it-IT" sz="12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15644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3D93372-C99A-75BE-4CED-26075D1B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5" y="0"/>
            <a:ext cx="84437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elettronica, schermata, Pagina Web&#10;&#10;Descrizione generata automaticamente">
            <a:extLst>
              <a:ext uri="{FF2B5EF4-FFF2-40B4-BE49-F238E27FC236}">
                <a16:creationId xmlns:a16="http://schemas.microsoft.com/office/drawing/2014/main" id="{E028C1D0-BA09-17AE-C536-809233DE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351" y="0"/>
            <a:ext cx="59452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0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322527A7-B264-518C-2E89-93AE2FEA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74" y="0"/>
            <a:ext cx="78028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30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C830E9F-2F7F-3865-B6F9-C6F14F22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09" y="0"/>
            <a:ext cx="68009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5CDC9B1-A4DD-E879-EA2B-B1CCE4AC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76" y="0"/>
            <a:ext cx="63846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7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2A35993-E28D-FAF3-7EE2-EDAD6D035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4" y="1333790"/>
            <a:ext cx="8548012" cy="31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Parallelo, numero&#10;&#10;Descrizione generata automaticamente">
            <a:extLst>
              <a:ext uri="{FF2B5EF4-FFF2-40B4-BE49-F238E27FC236}">
                <a16:creationId xmlns:a16="http://schemas.microsoft.com/office/drawing/2014/main" id="{ADD126D0-C1A2-C7DE-6C9A-806F6777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70" y="0"/>
            <a:ext cx="7236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schermata, software, Sito Web&#10;&#10;Descrizione generata automaticamente">
            <a:extLst>
              <a:ext uri="{FF2B5EF4-FFF2-40B4-BE49-F238E27FC236}">
                <a16:creationId xmlns:a16="http://schemas.microsoft.com/office/drawing/2014/main" id="{57EB2C24-D233-2EC7-158D-689F523E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77" y="6463"/>
            <a:ext cx="8791097" cy="51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Linguaggi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91205"/>
            <a:ext cx="7194884" cy="228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XPath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Selezione e Manipolazione di dati semi-strutturati in formato XML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it-IT" sz="15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XQuery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Interrogazione, Manipolazione ed Elaborazione di dati semi-strutturati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5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XSLT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Trasformazione ed Elaborazione di dati semi-strutturati in formato XML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1CAAD5F9-0DEC-E912-C09C-75A50221A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2348" y="3474719"/>
            <a:ext cx="20193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11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Esempi ed Esercizi XSLT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5" name="Immagine 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2CE8DA49-05CA-EC4E-9B66-A0EBA9DB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8" y="0"/>
            <a:ext cx="88389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8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91233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Iniziative della comunità CLARIN</a:t>
            </a:r>
            <a:endParaRPr lang="it-IT" sz="2800" b="1">
              <a:solidFill>
                <a:srgbClr val="216498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C5E996A5-A0E1-6570-6932-E30806CB6CFD}"/>
              </a:ext>
            </a:extLst>
          </p:cNvPr>
          <p:cNvCxnSpPr/>
          <p:nvPr/>
        </p:nvCxnSpPr>
        <p:spPr>
          <a:xfrm>
            <a:off x="1511164" y="4157785"/>
            <a:ext cx="6121671" cy="0"/>
          </a:xfrm>
          <a:prstGeom prst="line">
            <a:avLst/>
          </a:prstGeom>
          <a:ln>
            <a:solidFill>
              <a:srgbClr val="216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3390" y="1323476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1400">
              <a:solidFill>
                <a:srgbClr val="0B2134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endParaRPr lang="it-IT" sz="1400">
              <a:solidFill>
                <a:srgbClr val="0B2134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r>
              <a:rPr lang="it-IT" sz="1800" b="1">
                <a:solidFill>
                  <a:srgbClr val="1768A9"/>
                </a:solidFill>
                <a:latin typeface="+mn-lt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</a:t>
            </a:r>
            <a:r>
              <a:rPr lang="it-IT" sz="1800" b="1" err="1">
                <a:solidFill>
                  <a:srgbClr val="1768A9"/>
                </a:solidFill>
                <a:latin typeface="+mn-lt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Newsflash</a:t>
            </a:r>
            <a:endParaRPr lang="it-IT" sz="1800" b="1">
              <a:solidFill>
                <a:srgbClr val="1768A9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r>
              <a:rPr lang="it-IT" sz="1400">
                <a:solidFill>
                  <a:srgbClr val="0B2134"/>
                </a:solidFill>
                <a:latin typeface="+mn-lt"/>
                <a:ea typeface="Source Sans Pro"/>
                <a:cs typeface="Source Sans Pro"/>
                <a:sym typeface="Source Sans Pro"/>
              </a:rPr>
              <a:t>aggiornamento mensile sulle attività dei consorzi nazionali</a:t>
            </a:r>
          </a:p>
          <a:p>
            <a:endParaRPr lang="it-IT" sz="1400">
              <a:solidFill>
                <a:srgbClr val="0B2134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r>
              <a:rPr lang="it-IT" sz="1800" b="1">
                <a:solidFill>
                  <a:srgbClr val="216498"/>
                </a:solidFill>
                <a:latin typeface="+mn-lt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CLARIN Café</a:t>
            </a:r>
            <a:endParaRPr lang="it-IT" sz="1800" b="1">
              <a:solidFill>
                <a:srgbClr val="216498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r>
              <a:rPr lang="it-IT" sz="1400">
                <a:solidFill>
                  <a:srgbClr val="0B2134"/>
                </a:solidFill>
                <a:latin typeface="+mn-lt"/>
                <a:ea typeface="Source Sans Pro"/>
                <a:cs typeface="Source Sans Pro"/>
                <a:sym typeface="Source Sans Pro"/>
              </a:rPr>
              <a:t>webinar informali e interattivi per discutere su temi di interesse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25CA609-7B90-085C-9A2B-365A7E3C1A6C}"/>
              </a:ext>
            </a:extLst>
          </p:cNvPr>
          <p:cNvGrpSpPr/>
          <p:nvPr/>
        </p:nvGrpSpPr>
        <p:grpSpPr>
          <a:xfrm>
            <a:off x="3441548" y="4295545"/>
            <a:ext cx="2260902" cy="738319"/>
            <a:chOff x="1309082" y="4243804"/>
            <a:chExt cx="2260902" cy="73831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C24E0AA-A11A-6C32-CCE8-445D44CA3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593" r="21831"/>
            <a:stretch/>
          </p:blipFill>
          <p:spPr>
            <a:xfrm>
              <a:off x="1309082" y="4243804"/>
              <a:ext cx="789684" cy="738319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A52CDE7-4E12-DC99-FD47-D1DE09DD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418"/>
            <a:stretch/>
          </p:blipFill>
          <p:spPr>
            <a:xfrm>
              <a:off x="2167990" y="4615551"/>
              <a:ext cx="1401994" cy="279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704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91233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err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Acknowledgements</a:t>
            </a:r>
            <a:endParaRPr lang="it-IT" sz="2800" b="1" err="1">
              <a:solidFill>
                <a:srgbClr val="216498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AF3EA9-DDFE-CC3F-8655-C4C782B63AA6}"/>
              </a:ext>
            </a:extLst>
          </p:cNvPr>
          <p:cNvSpPr txBox="1"/>
          <p:nvPr/>
        </p:nvSpPr>
        <p:spPr>
          <a:xfrm>
            <a:off x="1372685" y="853229"/>
            <a:ext cx="695294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/>
              <a:t>Questa presentazione include e rielabora risorse e slide da presentazioni precedenti, qui citate in accordo con una gestione FAIR delle risorse didattiche derivate</a:t>
            </a:r>
          </a:p>
          <a:p>
            <a:endParaRPr lang="it-IT"/>
          </a:p>
          <a:p>
            <a:pPr marL="285750" indent="-285750">
              <a:buChar char="•"/>
            </a:pPr>
            <a:r>
              <a:rPr lang="it-IT"/>
              <a:t>Carey, P. Vodnik S. (2015) New Perspectives on XML Cengage Learning</a:t>
            </a:r>
          </a:p>
          <a:p>
            <a:pPr marL="285750" indent="-285750">
              <a:buChar char="•"/>
            </a:pPr>
            <a:r>
              <a:rPr lang="it-IT"/>
              <a:t>Walmsley, P. (2015) XQuery: Search Across a Variety of XML Data. O’Reilly</a:t>
            </a:r>
          </a:p>
          <a:p>
            <a:pPr marL="285750" indent="-285750">
              <a:buChar char="•"/>
            </a:pPr>
            <a:r>
              <a:rPr lang="it-IT"/>
              <a:t>Kay,M. (2011). XSLT2.0 and XPath2.0 Programmer’s Reference.Wiley</a:t>
            </a:r>
          </a:p>
          <a:p>
            <a:pPr marL="285750" indent="-285750">
              <a:buChar char="•"/>
            </a:pPr>
            <a:r>
              <a:rPr lang="it-IT"/>
              <a:t>Angelo Mario Del Grosso, Corso Codifica di Testi aa 22-23, XML-TEI ed Elaborazione di Documenti XML</a:t>
            </a:r>
          </a:p>
          <a:p>
            <a:pPr marL="285750" indent="-285750">
              <a:buChar char="•"/>
            </a:pPr>
            <a:r>
              <a:rPr lang="it-IT"/>
              <a:t>Angelo Mario Del Grosso, Digital Text Processing 2023: Processing of</a:t>
            </a:r>
          </a:p>
          <a:p>
            <a:pPr marL="285750" indent="-285750">
              <a:buChar char="•"/>
            </a:pPr>
            <a:r>
              <a:rPr lang="it-IT"/>
              <a:t> XML Documents, XPath - XSL</a:t>
            </a:r>
          </a:p>
          <a:p>
            <a:pPr marL="285750" indent="-285750">
              <a:buChar char="•"/>
            </a:pPr>
            <a:r>
              <a:rPr lang="it-IT"/>
              <a:t>Giulia Pedonese &amp; Federico Boschetti, CLARIN per le Lingue Antiche, online, 20/03/24</a:t>
            </a:r>
          </a:p>
          <a:p>
            <a:pPr marL="285750" indent="-285750">
              <a:buChar char="•"/>
            </a:pPr>
            <a:r>
              <a:rPr lang="it-IT"/>
              <a:t>Francesca Frontini, Giulia Pedonese, CLARIN ERIC and CLARIN-IT, Corso di Laurea in Informatica Umanistica, Università di Pisa, 27/03/2024</a:t>
            </a:r>
          </a:p>
          <a:p>
            <a:endParaRPr lang="it-IT" sz="1200"/>
          </a:p>
        </p:txBody>
      </p:sp>
      <p:cxnSp>
        <p:nvCxnSpPr>
          <p:cNvPr id="5" name="Connettore 1 11">
            <a:extLst>
              <a:ext uri="{FF2B5EF4-FFF2-40B4-BE49-F238E27FC236}">
                <a16:creationId xmlns:a16="http://schemas.microsoft.com/office/drawing/2014/main" id="{D18A454D-7EE4-8F9F-4F6E-CAB845AF9351}"/>
              </a:ext>
            </a:extLst>
          </p:cNvPr>
          <p:cNvCxnSpPr/>
          <p:nvPr/>
        </p:nvCxnSpPr>
        <p:spPr>
          <a:xfrm>
            <a:off x="1511164" y="4286477"/>
            <a:ext cx="6121671" cy="0"/>
          </a:xfrm>
          <a:prstGeom prst="line">
            <a:avLst/>
          </a:prstGeom>
          <a:ln>
            <a:solidFill>
              <a:srgbClr val="216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7EC570E2-657C-49A6-DF27-A3F6D050CB6B}"/>
              </a:ext>
            </a:extLst>
          </p:cNvPr>
          <p:cNvGrpSpPr/>
          <p:nvPr/>
        </p:nvGrpSpPr>
        <p:grpSpPr>
          <a:xfrm>
            <a:off x="3441548" y="4295545"/>
            <a:ext cx="2260902" cy="738319"/>
            <a:chOff x="1309082" y="4243804"/>
            <a:chExt cx="2260902" cy="738319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329C40-955A-0B2A-A9F4-75C163DAA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93" r="21831"/>
            <a:stretch/>
          </p:blipFill>
          <p:spPr>
            <a:xfrm>
              <a:off x="1309082" y="4243804"/>
              <a:ext cx="789684" cy="73831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EC42C30-1CE1-16BD-21E5-85C452498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418"/>
            <a:stretch/>
          </p:blipFill>
          <p:spPr>
            <a:xfrm>
              <a:off x="2167990" y="4615551"/>
              <a:ext cx="1401994" cy="279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510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73590" y="384402"/>
            <a:ext cx="7414684" cy="818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  <a:t>Grazie per </a:t>
            </a:r>
            <a:r>
              <a:rPr lang="en-GB" sz="2400" b="1" err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  <a:t>l'attenzione</a:t>
            </a: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sym typeface="Source Sans Pro"/>
              </a:rPr>
              <a:t>!</a:t>
            </a:r>
            <a:endParaRPr lang="en-GB" sz="2400" b="1">
              <a:solidFill>
                <a:srgbClr val="216498"/>
              </a:solidFill>
              <a:ea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C5E996A5-A0E1-6570-6932-E30806CB6CFD}"/>
              </a:ext>
            </a:extLst>
          </p:cNvPr>
          <p:cNvCxnSpPr/>
          <p:nvPr/>
        </p:nvCxnSpPr>
        <p:spPr>
          <a:xfrm>
            <a:off x="1511164" y="4157785"/>
            <a:ext cx="6121671" cy="0"/>
          </a:xfrm>
          <a:prstGeom prst="line">
            <a:avLst/>
          </a:prstGeom>
          <a:ln>
            <a:solidFill>
              <a:srgbClr val="216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084877" y="1287305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err="1">
                <a:solidFill>
                  <a:srgbClr val="0B2134"/>
                </a:solidFill>
                <a:latin typeface="+mn-lt"/>
                <a:ea typeface="Source Sans Pro"/>
                <a:sym typeface="Source Sans Pro"/>
              </a:rPr>
              <a:t>Contatti</a:t>
            </a:r>
            <a:endParaRPr lang="en-GB" sz="1400" err="1">
              <a:solidFill>
                <a:srgbClr val="0B2134"/>
              </a:solidFill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400">
              <a:solidFill>
                <a:srgbClr val="0B2134"/>
              </a:solidFill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1768A9"/>
                </a:solidFill>
                <a:ea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angelo.delgrosso@ilc.cnr.it</a:t>
            </a:r>
            <a:r>
              <a:rPr lang="en-GB" sz="1800">
                <a:solidFill>
                  <a:srgbClr val="1768A9"/>
                </a:solidFill>
                <a:ea typeface="Source Sans Pro"/>
              </a:rPr>
              <a:t> 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1768A9"/>
                </a:solidFill>
                <a:ea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formazione@clarin-it.it</a:t>
            </a:r>
            <a:r>
              <a:rPr lang="en-GB" sz="1800">
                <a:solidFill>
                  <a:srgbClr val="1768A9"/>
                </a:solidFill>
                <a:ea typeface="Source Sans Pro"/>
              </a:rPr>
              <a:t> </a:t>
            </a:r>
            <a:endParaRPr lang="en-GB" sz="1800">
              <a:solidFill>
                <a:srgbClr val="1768A9"/>
              </a:solidFill>
            </a:endParaRPr>
          </a:p>
          <a:p>
            <a:pPr>
              <a:lnSpc>
                <a:spcPct val="150000"/>
              </a:lnSpc>
            </a:pPr>
            <a:endParaRPr lang="en-GB" sz="1400" u="sng">
              <a:solidFill>
                <a:srgbClr val="216498"/>
              </a:solidFill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400">
              <a:solidFill>
                <a:srgbClr val="0B2134"/>
              </a:solidFill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400">
              <a:solidFill>
                <a:srgbClr val="0B2134"/>
              </a:solidFill>
              <a:ea typeface="Source Sans Pro"/>
            </a:endParaRPr>
          </a:p>
          <a:p>
            <a:pPr algn="l"/>
            <a:endParaRPr lang="en-GB" sz="1400">
              <a:solidFill>
                <a:srgbClr val="216498"/>
              </a:solidFill>
              <a:latin typeface="Source Sans Pro"/>
              <a:ea typeface="Source Sans Pro"/>
              <a:cs typeface="Source Sans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5A28A52-4A12-6376-EDC6-A42C4EB15B66}"/>
              </a:ext>
            </a:extLst>
          </p:cNvPr>
          <p:cNvGrpSpPr/>
          <p:nvPr/>
        </p:nvGrpSpPr>
        <p:grpSpPr>
          <a:xfrm>
            <a:off x="3441548" y="4295545"/>
            <a:ext cx="2260902" cy="738319"/>
            <a:chOff x="1309082" y="4243804"/>
            <a:chExt cx="2260902" cy="73831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797188-50AA-EEC9-C379-761732586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593" r="21831"/>
            <a:stretch/>
          </p:blipFill>
          <p:spPr>
            <a:xfrm>
              <a:off x="1309082" y="4243804"/>
              <a:ext cx="789684" cy="738319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2E52878-49DF-1766-A1F8-B70D250F6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418"/>
            <a:stretch/>
          </p:blipFill>
          <p:spPr>
            <a:xfrm>
              <a:off x="2167990" y="4615551"/>
              <a:ext cx="1401994" cy="279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613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Risorse presenti in CLARIN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MQDQ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Musisque Deoque (Un archivio digitale di poesia latina) - UniVe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5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ALIM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Archivio della Latinità Italiana del Medioevo - UniSi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5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DigilibLT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Biblioteca digitale di testi latini tardoantichi - UniUpo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5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500" b="1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BIA</a:t>
            </a:r>
            <a:r>
              <a:rPr lang="it-IT" sz="15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: Bibliotheca Iuris Antiqui – CNR-IGSG</a:t>
            </a:r>
          </a:p>
        </p:txBody>
      </p:sp>
    </p:spTree>
    <p:extLst>
      <p:ext uri="{BB962C8B-B14F-4D97-AF65-F5344CB8AC3E}">
        <p14:creationId xmlns:p14="http://schemas.microsoft.com/office/powerpoint/2010/main" val="392899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Software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BA485454-548B-D82A-7DFA-90A51BDE6DBB}"/>
              </a:ext>
            </a:extLst>
          </p:cNvPr>
          <p:cNvSpPr txBox="1">
            <a:spLocks/>
          </p:cNvSpPr>
          <p:nvPr/>
        </p:nvSpPr>
        <p:spPr>
          <a:xfrm>
            <a:off x="1199406" y="1123473"/>
            <a:ext cx="7194884" cy="26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Saxon (Interfaccia a Riga di Comando)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oXygen (Software Desktop)</a:t>
            </a:r>
          </a:p>
          <a:p>
            <a:pPr algn="l">
              <a:lnSpc>
                <a:spcPct val="150000"/>
              </a:lnSpc>
              <a:buSzPct val="100000"/>
            </a:pPr>
            <a:endParaRPr lang="it-IT" sz="1600">
              <a:solidFill>
                <a:schemeClr val="tx1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/>
                </a:solidFill>
                <a:latin typeface="+mn-lt"/>
                <a:ea typeface="Source Sans Pro"/>
                <a:cs typeface="Source Sans Pro"/>
                <a:sym typeface="Source Sans Pro"/>
              </a:rPr>
              <a:t>eXistdb (Applicazione Web)</a:t>
            </a:r>
          </a:p>
        </p:txBody>
      </p:sp>
    </p:spTree>
    <p:extLst>
      <p:ext uri="{BB962C8B-B14F-4D97-AF65-F5344CB8AC3E}">
        <p14:creationId xmlns:p14="http://schemas.microsoft.com/office/powerpoint/2010/main" val="55562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20502" y="311674"/>
            <a:ext cx="5702993" cy="67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6498"/>
                </a:solidFill>
                <a:latin typeface="+mj-lt"/>
                <a:ea typeface="Source Sans Pro"/>
                <a:cs typeface="Source Sans Pro"/>
                <a:sym typeface="Source Sans Pro"/>
              </a:rPr>
              <a:t>Workflow di elaborazione</a:t>
            </a:r>
            <a:endParaRPr sz="2800" b="1">
              <a:solidFill>
                <a:srgbClr val="216498"/>
              </a:solidFill>
              <a:latin typeface="+mj-lt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C620E2-DCF7-9980-82FA-320E2954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527538" cy="5143500"/>
          </a:xfrm>
          <a:prstGeom prst="rect">
            <a:avLst/>
          </a:prstGeom>
        </p:spPr>
      </p:pic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A16D320-DD1B-90D7-867C-840FCF75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25" y="879508"/>
            <a:ext cx="5313145" cy="42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0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7b31d1-67fd-4283-8f58-6f5b0d05fa5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D66637DD04984A81ACFA9FA42D327F" ma:contentTypeVersion="11" ma:contentTypeDescription="Creare un nuovo documento." ma:contentTypeScope="" ma:versionID="cf3f1c9e149df49478e7a89a416e3d15">
  <xsd:schema xmlns:xsd="http://www.w3.org/2001/XMLSchema" xmlns:xs="http://www.w3.org/2001/XMLSchema" xmlns:p="http://schemas.microsoft.com/office/2006/metadata/properties" xmlns:ns2="2d7b31d1-67fd-4283-8f58-6f5b0d05fa5f" targetNamespace="http://schemas.microsoft.com/office/2006/metadata/properties" ma:root="true" ma:fieldsID="6f3302402b32950b3dc6e00f5adc4cc4" ns2:_="">
    <xsd:import namespace="2d7b31d1-67fd-4283-8f58-6f5b0d05fa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b31d1-67fd-4283-8f58-6f5b0d05f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e5505f8f-da62-40e5-a116-f08e700315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42C0EC-3CE4-4E1B-838D-FE52311264FB}">
  <ds:schemaRefs>
    <ds:schemaRef ds:uri="1975365a-ab10-4aac-be40-b969ddd46798"/>
    <ds:schemaRef ds:uri="2d7b31d1-67fd-4283-8f58-6f5b0d05fa5f"/>
    <ds:schemaRef ds:uri="c9946a89-fe6f-4f72-9625-dc151d9df9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BFF912-244E-4848-8E67-3FC898A08BF1}">
  <ds:schemaRefs>
    <ds:schemaRef ds:uri="2d7b31d1-67fd-4283-8f58-6f5b0d05f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437BA81-EEB2-4098-9A0D-BAC837D094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Presentazione su schermo (16:9)</PresentationFormat>
  <Paragraphs>198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7" baseType="lpstr">
      <vt:lpstr>Arial</vt:lpstr>
      <vt:lpstr>Roboto</vt:lpstr>
      <vt:lpstr>Source Sans Pro</vt:lpstr>
      <vt:lpstr>Simple Light</vt:lpstr>
      <vt:lpstr>CLARIN: Lavorare con Risorse XML/TEI  mediante XPath, XSLT, XQuery</vt:lpstr>
      <vt:lpstr>Introduzione Personale</vt:lpstr>
      <vt:lpstr>Fonti</vt:lpstr>
      <vt:lpstr>Indice</vt:lpstr>
      <vt:lpstr>Introduzione</vt:lpstr>
      <vt:lpstr>Linguaggi</vt:lpstr>
      <vt:lpstr>Risorse presenti in CLARIN</vt:lpstr>
      <vt:lpstr>Software</vt:lpstr>
      <vt:lpstr>Workflow di elaborazione</vt:lpstr>
      <vt:lpstr>XDM Data Model</vt:lpstr>
      <vt:lpstr>Modello ad Albero (etichettato, ordinato)</vt:lpstr>
      <vt:lpstr>XML Data Model</vt:lpstr>
      <vt:lpstr>XML Processor</vt:lpstr>
      <vt:lpstr>Esempi ed Esercizi</vt:lpstr>
      <vt:lpstr>Esempi e Esercizio</vt:lpstr>
      <vt:lpstr>XPath</vt:lpstr>
      <vt:lpstr>XPath</vt:lpstr>
      <vt:lpstr>XPath</vt:lpstr>
      <vt:lpstr>Esempi e Esercizio XPATH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XPath per usare voyant-tools</vt:lpstr>
      <vt:lpstr>Esempi ed Esercizi</vt:lpstr>
      <vt:lpstr>XQuery</vt:lpstr>
      <vt:lpstr>XQuery</vt:lpstr>
      <vt:lpstr>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 XQuery</vt:lpstr>
      <vt:lpstr>Esempi e Esercizio</vt:lpstr>
      <vt:lpstr>XSLT</vt:lpstr>
      <vt:lpstr>XSLT</vt:lpstr>
      <vt:lpstr>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Esempi ed Esercizi XSLT</vt:lpstr>
      <vt:lpstr>Iniziative della comunità CLARIN</vt:lpstr>
      <vt:lpstr>Acknowledgements</vt:lpstr>
      <vt:lpstr>Grazie per l'attenzione!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Titolo, titolo, titolo titolo </dc:title>
  <cp:lastModifiedBy>ANGELO MARIO DEL GROSSO</cp:lastModifiedBy>
  <cp:revision>6</cp:revision>
  <dcterms:modified xsi:type="dcterms:W3CDTF">2024-05-01T22:10:04Z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0x010100AED66637DD04984A81ACFA9FA42D327F</vt:lpwstr>
  </property>
  <property fmtid="{D5CDD505-2E9C-101B-9397-08002B2CF9AE}" pid="3" name="MediaServiceImageTags">
    <vt:lpwstr/>
  </property>
</Properties>
</file>